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3" r:id="rId3"/>
    <p:sldId id="257" r:id="rId4"/>
    <p:sldId id="258" r:id="rId5"/>
    <p:sldId id="259" r:id="rId6"/>
    <p:sldId id="260" r:id="rId7"/>
    <p:sldId id="268" r:id="rId8"/>
    <p:sldId id="261" r:id="rId9"/>
    <p:sldId id="262" r:id="rId10"/>
    <p:sldId id="264" r:id="rId11"/>
    <p:sldId id="272" r:id="rId12"/>
    <p:sldId id="267" r:id="rId13"/>
    <p:sldId id="266" r:id="rId14"/>
    <p:sldId id="277" r:id="rId15"/>
    <p:sldId id="275" r:id="rId16"/>
    <p:sldId id="276" r:id="rId17"/>
    <p:sldId id="274" r:id="rId18"/>
    <p:sldId id="269" r:id="rId19"/>
    <p:sldId id="265" r:id="rId20"/>
    <p:sldId id="263" r:id="rId21"/>
    <p:sldId id="27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84"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85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334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358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687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54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923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3/16/2017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283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3/16/2017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541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7ECC86-1672-4627-AEFE-EC5485C73905}" type="datetimeFigureOut">
              <a:rPr lang="en-US" smtClean="0"/>
              <a:t>3/16/2017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679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DCB01F-D966-4C62-B900-0BE008A90C98}" type="datetimeFigureOut">
              <a:rPr lang="en-US" smtClean="0"/>
              <a:t>3/16/2017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0351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390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EF52CC-F3D9-41D4-BCE4-C208E61A3F31}" type="datetimeFigureOut">
              <a:rPr lang="en-US" smtClean="0"/>
              <a:t>3/16/2017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3585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studentartguide.com/featured/a-level-photography-identity"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RCvR5We977c?ecver=1" TargetMode="External"/><Relationship Id="rId4" Type="http://schemas.openxmlformats.org/officeDocument/2006/relationships/hyperlink" Target="https://youtu.be/RCvR5We977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Understanding the GCSE Marking Criteria</a:t>
            </a:r>
            <a:endParaRPr lang="en-GB" dirty="0"/>
          </a:p>
        </p:txBody>
      </p:sp>
      <p:sp>
        <p:nvSpPr>
          <p:cNvPr id="3" name="Subtitle 2"/>
          <p:cNvSpPr>
            <a:spLocks noGrp="1"/>
          </p:cNvSpPr>
          <p:nvPr>
            <p:ph type="subTitle" idx="1"/>
          </p:nvPr>
        </p:nvSpPr>
        <p:spPr/>
        <p:txBody>
          <a:bodyPr/>
          <a:lstStyle/>
          <a:p>
            <a:r>
              <a:rPr lang="en-US" dirty="0"/>
              <a:t>Learn about the way you are assessed in order to get the best possible marks! If you know what you are marked on, you are more likely to know how to improve your marks. </a:t>
            </a:r>
            <a:endParaRPr lang="en-GB" dirty="0"/>
          </a:p>
        </p:txBody>
      </p:sp>
    </p:spTree>
    <p:extLst>
      <p:ext uri="{BB962C8B-B14F-4D97-AF65-F5344CB8AC3E}">
        <p14:creationId xmlns:p14="http://schemas.microsoft.com/office/powerpoint/2010/main" val="9814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AO1: Artists</a:t>
            </a:r>
            <a:endParaRPr lang="en-GB" dirty="0"/>
          </a:p>
        </p:txBody>
      </p:sp>
      <p:sp>
        <p:nvSpPr>
          <p:cNvPr id="9" name="Content Placeholder 8"/>
          <p:cNvSpPr>
            <a:spLocks noGrp="1"/>
          </p:cNvSpPr>
          <p:nvPr>
            <p:ph idx="1"/>
          </p:nvPr>
        </p:nvSpPr>
        <p:spPr/>
        <p:txBody>
          <a:bodyPr/>
          <a:lstStyle/>
          <a:p>
            <a:r>
              <a:rPr lang="en-GB" dirty="0"/>
              <a:t>To do well with AO1 you need to link to more than one artist and clearly use them to develop your ideas. They should be visible in all aspects of your work but in different ways. </a:t>
            </a:r>
            <a:r>
              <a:rPr lang="en-GB" dirty="0" err="1"/>
              <a:t>Eg</a:t>
            </a:r>
            <a:r>
              <a:rPr lang="en-GB" dirty="0"/>
              <a:t>.</a:t>
            </a:r>
          </a:p>
          <a:p>
            <a:endParaRPr lang="en-GB" dirty="0"/>
          </a:p>
          <a:p>
            <a:r>
              <a:rPr lang="en-GB" dirty="0"/>
              <a:t>Lighting from artist 1, background artist 2</a:t>
            </a:r>
          </a:p>
          <a:p>
            <a:r>
              <a:rPr lang="en-GB" dirty="0"/>
              <a:t>Technique artist 1, composition artist 2</a:t>
            </a:r>
          </a:p>
          <a:p>
            <a:r>
              <a:rPr lang="en-GB" dirty="0"/>
              <a:t>Editing style artist 1, photo style artist 2 etc</a:t>
            </a:r>
            <a:r>
              <a:rPr lang="en-GB" dirty="0" smtClean="0"/>
              <a:t>.</a:t>
            </a:r>
          </a:p>
          <a:p>
            <a:endParaRPr lang="en-GB" dirty="0"/>
          </a:p>
          <a:p>
            <a:r>
              <a:rPr lang="en-GB" dirty="0" smtClean="0"/>
              <a:t>More artists does not necessarily mean more marks, but it can mean more ideas if you use them properly. 2/3 artists is probably right for a grade 4-6. If you are aiming higher, then possibly 4 artists, if you can confidently bring together elements of all of them in your work effectively.</a:t>
            </a:r>
            <a:endParaRPr lang="en-GB" dirty="0"/>
          </a:p>
          <a:p>
            <a:endParaRPr lang="en-GB" dirty="0"/>
          </a:p>
        </p:txBody>
      </p:sp>
    </p:spTree>
    <p:extLst>
      <p:ext uri="{BB962C8B-B14F-4D97-AF65-F5344CB8AC3E}">
        <p14:creationId xmlns:p14="http://schemas.microsoft.com/office/powerpoint/2010/main" val="337839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653152"/>
            <a:ext cx="10058400" cy="1450757"/>
          </a:xfrm>
        </p:spPr>
        <p:txBody>
          <a:bodyPr/>
          <a:lstStyle/>
          <a:p>
            <a:r>
              <a:rPr lang="en-GB" dirty="0" smtClean="0"/>
              <a:t>AO1: Artists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40787" y="193966"/>
            <a:ext cx="3351213" cy="32264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093" y="3022834"/>
            <a:ext cx="2526799" cy="3728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792" y="3513037"/>
            <a:ext cx="1984820" cy="30670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551" y="144362"/>
            <a:ext cx="2048327" cy="2785835"/>
          </a:xfrm>
          <a:prstGeom prst="rect">
            <a:avLst/>
          </a:prstGeom>
        </p:spPr>
      </p:pic>
      <p:pic>
        <p:nvPicPr>
          <p:cNvPr id="9" name="Picture 8"/>
          <p:cNvPicPr>
            <a:picLocks noChangeAspect="1"/>
          </p:cNvPicPr>
          <p:nvPr/>
        </p:nvPicPr>
        <p:blipFill rotWithShape="1">
          <a:blip r:embed="rId6"/>
          <a:srcRect l="20416" t="39585" r="9479" b="21874"/>
          <a:stretch/>
        </p:blipFill>
        <p:spPr>
          <a:xfrm>
            <a:off x="131450" y="902553"/>
            <a:ext cx="3616799" cy="1590747"/>
          </a:xfrm>
          <a:prstGeom prst="rect">
            <a:avLst/>
          </a:prstGeom>
        </p:spPr>
      </p:pic>
      <p:sp>
        <p:nvSpPr>
          <p:cNvPr id="10" name="TextBox 9"/>
          <p:cNvSpPr txBox="1"/>
          <p:nvPr/>
        </p:nvSpPr>
        <p:spPr>
          <a:xfrm>
            <a:off x="3930544" y="148145"/>
            <a:ext cx="2794000" cy="1569660"/>
          </a:xfrm>
          <a:prstGeom prst="rect">
            <a:avLst/>
          </a:prstGeom>
          <a:noFill/>
        </p:spPr>
        <p:txBody>
          <a:bodyPr wrap="square" rtlCol="0">
            <a:spAutoFit/>
          </a:bodyPr>
          <a:lstStyle/>
          <a:p>
            <a:r>
              <a:rPr lang="en-GB" sz="1600" dirty="0" smtClean="0"/>
              <a:t>Going back to these 3 students, how could they develop their ideas inspired by 1 or more of these new artists? Write as many experiments that they could try as you can think of. </a:t>
            </a:r>
            <a:endParaRPr lang="en-GB" sz="1600" dirty="0"/>
          </a:p>
        </p:txBody>
      </p:sp>
      <p:sp>
        <p:nvSpPr>
          <p:cNvPr id="11" name="TextBox 10"/>
          <p:cNvSpPr txBox="1"/>
          <p:nvPr/>
        </p:nvSpPr>
        <p:spPr>
          <a:xfrm>
            <a:off x="457200" y="2667000"/>
            <a:ext cx="5987969" cy="646331"/>
          </a:xfrm>
          <a:prstGeom prst="rect">
            <a:avLst/>
          </a:prstGeom>
          <a:noFill/>
        </p:spPr>
        <p:txBody>
          <a:bodyPr wrap="square" rtlCol="0">
            <a:spAutoFit/>
          </a:bodyPr>
          <a:lstStyle/>
          <a:p>
            <a:r>
              <a:rPr lang="en-GB" dirty="0" smtClean="0"/>
              <a:t>Experiments</a:t>
            </a:r>
          </a:p>
          <a:p>
            <a:pPr marL="285750" indent="-285750">
              <a:buFont typeface="Arial" panose="020B0604020202020204" pitchFamily="34" charset="0"/>
              <a:buChar char="•"/>
            </a:pPr>
            <a:r>
              <a:rPr lang="en-GB" dirty="0" smtClean="0"/>
              <a:t>…</a:t>
            </a:r>
            <a:endParaRPr lang="en-GB" dirty="0"/>
          </a:p>
        </p:txBody>
      </p:sp>
      <p:sp>
        <p:nvSpPr>
          <p:cNvPr id="12" name="TextBox 11"/>
          <p:cNvSpPr txBox="1"/>
          <p:nvPr/>
        </p:nvSpPr>
        <p:spPr>
          <a:xfrm>
            <a:off x="6843551" y="193966"/>
            <a:ext cx="301686" cy="369332"/>
          </a:xfrm>
          <a:prstGeom prst="rect">
            <a:avLst/>
          </a:prstGeom>
          <a:solidFill>
            <a:srgbClr val="FFFF00"/>
          </a:solidFill>
        </p:spPr>
        <p:txBody>
          <a:bodyPr wrap="none" rtlCol="0">
            <a:spAutoFit/>
          </a:bodyPr>
          <a:lstStyle/>
          <a:p>
            <a:r>
              <a:rPr lang="en-GB" dirty="0" smtClean="0"/>
              <a:t>1</a:t>
            </a:r>
            <a:endParaRPr lang="en-GB" dirty="0"/>
          </a:p>
        </p:txBody>
      </p:sp>
      <p:sp>
        <p:nvSpPr>
          <p:cNvPr id="13" name="TextBox 12"/>
          <p:cNvSpPr txBox="1"/>
          <p:nvPr/>
        </p:nvSpPr>
        <p:spPr>
          <a:xfrm>
            <a:off x="9616995" y="3154037"/>
            <a:ext cx="243049" cy="369332"/>
          </a:xfrm>
          <a:prstGeom prst="rect">
            <a:avLst/>
          </a:prstGeom>
          <a:solidFill>
            <a:srgbClr val="FFFF00"/>
          </a:solidFill>
        </p:spPr>
        <p:txBody>
          <a:bodyPr wrap="square" rtlCol="0">
            <a:spAutoFit/>
          </a:bodyPr>
          <a:lstStyle/>
          <a:p>
            <a:r>
              <a:rPr lang="en-GB" dirty="0" smtClean="0"/>
              <a:t>3</a:t>
            </a:r>
            <a:endParaRPr lang="en-GB" dirty="0"/>
          </a:p>
        </p:txBody>
      </p:sp>
      <p:sp>
        <p:nvSpPr>
          <p:cNvPr id="14" name="TextBox 13"/>
          <p:cNvSpPr txBox="1"/>
          <p:nvPr/>
        </p:nvSpPr>
        <p:spPr>
          <a:xfrm>
            <a:off x="10889114" y="346366"/>
            <a:ext cx="301686" cy="369332"/>
          </a:xfrm>
          <a:prstGeom prst="rect">
            <a:avLst/>
          </a:prstGeom>
          <a:solidFill>
            <a:srgbClr val="FFFF00"/>
          </a:solidFill>
        </p:spPr>
        <p:txBody>
          <a:bodyPr wrap="none" rtlCol="0">
            <a:spAutoFit/>
          </a:bodyPr>
          <a:lstStyle/>
          <a:p>
            <a:r>
              <a:rPr lang="en-GB" dirty="0" smtClean="0"/>
              <a:t>2</a:t>
            </a:r>
            <a:endParaRPr lang="en-GB" dirty="0"/>
          </a:p>
        </p:txBody>
      </p:sp>
      <p:sp>
        <p:nvSpPr>
          <p:cNvPr id="15" name="TextBox 14"/>
          <p:cNvSpPr txBox="1"/>
          <p:nvPr/>
        </p:nvSpPr>
        <p:spPr>
          <a:xfrm>
            <a:off x="11580651" y="3523369"/>
            <a:ext cx="301686" cy="369332"/>
          </a:xfrm>
          <a:prstGeom prst="rect">
            <a:avLst/>
          </a:prstGeom>
          <a:solidFill>
            <a:srgbClr val="FFFF00"/>
          </a:solidFill>
        </p:spPr>
        <p:txBody>
          <a:bodyPr wrap="none" rtlCol="0">
            <a:spAutoFit/>
          </a:bodyPr>
          <a:lstStyle/>
          <a:p>
            <a:r>
              <a:rPr lang="en-GB" dirty="0" smtClean="0"/>
              <a:t>4</a:t>
            </a:r>
            <a:endParaRPr lang="en-GB" dirty="0"/>
          </a:p>
        </p:txBody>
      </p:sp>
    </p:spTree>
    <p:extLst>
      <p:ext uri="{BB962C8B-B14F-4D97-AF65-F5344CB8AC3E}">
        <p14:creationId xmlns:p14="http://schemas.microsoft.com/office/powerpoint/2010/main" val="373890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What will you aim to do </a:t>
            </a:r>
            <a:r>
              <a:rPr lang="en-GB" sz="3600" dirty="0" smtClean="0"/>
              <a:t>in your own project in </a:t>
            </a:r>
            <a:r>
              <a:rPr lang="en-GB" sz="3600" dirty="0" smtClean="0"/>
              <a:t>order to get the higher marks with artist links in AO1?</a:t>
            </a:r>
            <a:endParaRPr lang="en-GB" sz="3600"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76683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 Experiments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1399" y="124143"/>
            <a:ext cx="3351213" cy="32264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698" y="3003618"/>
            <a:ext cx="2526799" cy="3728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792" y="3513037"/>
            <a:ext cx="1984820" cy="30670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574" y="194310"/>
            <a:ext cx="2269101" cy="30861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351" y="3472932"/>
            <a:ext cx="2108200" cy="3162300"/>
          </a:xfrm>
          <a:prstGeom prst="rect">
            <a:avLst/>
          </a:prstGeom>
        </p:spPr>
      </p:pic>
      <p:sp>
        <p:nvSpPr>
          <p:cNvPr id="3" name="TextBox 2"/>
          <p:cNvSpPr txBox="1"/>
          <p:nvPr/>
        </p:nvSpPr>
        <p:spPr>
          <a:xfrm>
            <a:off x="587829" y="2041071"/>
            <a:ext cx="3886200" cy="4801314"/>
          </a:xfrm>
          <a:prstGeom prst="rect">
            <a:avLst/>
          </a:prstGeom>
          <a:noFill/>
        </p:spPr>
        <p:txBody>
          <a:bodyPr wrap="square" rtlCol="0">
            <a:spAutoFit/>
          </a:bodyPr>
          <a:lstStyle/>
          <a:p>
            <a:r>
              <a:rPr lang="en-GB" dirty="0" smtClean="0"/>
              <a:t>To get the higher marks in your photography experiments you need to:</a:t>
            </a:r>
          </a:p>
          <a:p>
            <a:endParaRPr lang="en-GB" dirty="0" smtClean="0"/>
          </a:p>
          <a:p>
            <a:pPr marL="285750" indent="-285750">
              <a:buFontTx/>
              <a:buChar char="-"/>
            </a:pPr>
            <a:r>
              <a:rPr lang="en-GB" dirty="0" smtClean="0"/>
              <a:t>Use a range of camera techniques</a:t>
            </a:r>
          </a:p>
          <a:p>
            <a:pPr marL="285750" indent="-285750">
              <a:buFontTx/>
              <a:buChar char="-"/>
            </a:pPr>
            <a:r>
              <a:rPr lang="en-GB" dirty="0" smtClean="0"/>
              <a:t>Use a range of </a:t>
            </a:r>
            <a:r>
              <a:rPr lang="en-GB" dirty="0" err="1" smtClean="0"/>
              <a:t>photoshop</a:t>
            </a:r>
            <a:r>
              <a:rPr lang="en-GB" dirty="0" smtClean="0"/>
              <a:t> techniques</a:t>
            </a:r>
          </a:p>
          <a:p>
            <a:pPr marL="285750" indent="-285750">
              <a:buFontTx/>
              <a:buChar char="-"/>
            </a:pPr>
            <a:r>
              <a:rPr lang="en-GB" dirty="0" smtClean="0"/>
              <a:t>Explore a range of compositions</a:t>
            </a:r>
          </a:p>
          <a:p>
            <a:pPr marL="285750" indent="-285750">
              <a:buFontTx/>
              <a:buChar char="-"/>
            </a:pPr>
            <a:r>
              <a:rPr lang="en-GB" dirty="0" smtClean="0"/>
              <a:t>Photograph different subjects (the thing in your photos)</a:t>
            </a:r>
          </a:p>
          <a:p>
            <a:pPr marL="285750" indent="-285750">
              <a:buFontTx/>
              <a:buChar char="-"/>
            </a:pPr>
            <a:r>
              <a:rPr lang="en-GB" dirty="0" smtClean="0"/>
              <a:t>Photograph in different locations</a:t>
            </a:r>
          </a:p>
          <a:p>
            <a:pPr marL="285750" indent="-285750">
              <a:buFontTx/>
              <a:buChar char="-"/>
            </a:pPr>
            <a:r>
              <a:rPr lang="en-GB" dirty="0" smtClean="0"/>
              <a:t>Take LOTS of photoshoots</a:t>
            </a:r>
          </a:p>
          <a:p>
            <a:pPr marL="285750" indent="-285750">
              <a:buFontTx/>
              <a:buChar char="-"/>
            </a:pPr>
            <a:r>
              <a:rPr lang="en-GB" dirty="0" smtClean="0"/>
              <a:t>Try different lighting in photoshoots</a:t>
            </a:r>
          </a:p>
          <a:p>
            <a:pPr marL="285750" indent="-285750">
              <a:buFontTx/>
              <a:buChar char="-"/>
            </a:pPr>
            <a:r>
              <a:rPr lang="en-GB" dirty="0" smtClean="0"/>
              <a:t>Review, refine and develop</a:t>
            </a:r>
          </a:p>
          <a:p>
            <a:pPr marL="285750" indent="-285750">
              <a:buFontTx/>
              <a:buChar char="-"/>
            </a:pPr>
            <a:r>
              <a:rPr lang="en-GB" dirty="0" smtClean="0"/>
              <a:t>Move ideas forward as a result of each experiment</a:t>
            </a:r>
          </a:p>
          <a:p>
            <a:pPr marL="285750" indent="-285750">
              <a:buFontTx/>
              <a:buChar char="-"/>
            </a:pPr>
            <a:endParaRPr lang="en-GB" dirty="0" smtClean="0"/>
          </a:p>
          <a:p>
            <a:pPr marL="285750" indent="-285750">
              <a:buFontTx/>
              <a:buChar char="-"/>
            </a:pPr>
            <a:endParaRPr lang="en-GB" dirty="0"/>
          </a:p>
        </p:txBody>
      </p:sp>
    </p:spTree>
    <p:extLst>
      <p:ext uri="{BB962C8B-B14F-4D97-AF65-F5344CB8AC3E}">
        <p14:creationId xmlns:p14="http://schemas.microsoft.com/office/powerpoint/2010/main" val="50956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75844" y="146958"/>
            <a:ext cx="11901271" cy="5323114"/>
          </a:xfrm>
        </p:spPr>
      </p:pic>
      <p:sp>
        <p:nvSpPr>
          <p:cNvPr id="5" name="TextBox 4"/>
          <p:cNvSpPr txBox="1"/>
          <p:nvPr/>
        </p:nvSpPr>
        <p:spPr>
          <a:xfrm>
            <a:off x="175843" y="5537091"/>
            <a:ext cx="11901271" cy="923330"/>
          </a:xfrm>
          <a:prstGeom prst="rect">
            <a:avLst/>
          </a:prstGeom>
          <a:solidFill>
            <a:schemeClr val="bg2"/>
          </a:solidFill>
        </p:spPr>
        <p:txBody>
          <a:bodyPr wrap="square" rtlCol="0">
            <a:spAutoFit/>
          </a:bodyPr>
          <a:lstStyle/>
          <a:p>
            <a:r>
              <a:rPr lang="en-GB" dirty="0" smtClean="0"/>
              <a:t>What do you notice about the way this student develops their project through experiments?</a:t>
            </a:r>
          </a:p>
          <a:p>
            <a:endParaRPr lang="en-GB" dirty="0"/>
          </a:p>
          <a:p>
            <a:endParaRPr lang="en-GB" dirty="0"/>
          </a:p>
        </p:txBody>
      </p:sp>
    </p:spTree>
    <p:extLst>
      <p:ext uri="{BB962C8B-B14F-4D97-AF65-F5344CB8AC3E}">
        <p14:creationId xmlns:p14="http://schemas.microsoft.com/office/powerpoint/2010/main" val="88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 Top tips for top experiments!</a:t>
            </a:r>
            <a:endParaRPr lang="en-GB" dirty="0"/>
          </a:p>
        </p:txBody>
      </p:sp>
      <p:sp>
        <p:nvSpPr>
          <p:cNvPr id="3" name="Content Placeholder 2"/>
          <p:cNvSpPr>
            <a:spLocks noGrp="1"/>
          </p:cNvSpPr>
          <p:nvPr>
            <p:ph idx="1"/>
          </p:nvPr>
        </p:nvSpPr>
        <p:spPr>
          <a:xfrm>
            <a:off x="894805" y="1737360"/>
            <a:ext cx="10463349" cy="4391780"/>
          </a:xfrm>
        </p:spPr>
        <p:txBody>
          <a:bodyPr>
            <a:noAutofit/>
          </a:bodyPr>
          <a:lstStyle/>
          <a:p>
            <a:r>
              <a:rPr lang="en-US" b="1" dirty="0"/>
              <a:t>Regularly reflect </a:t>
            </a:r>
            <a:r>
              <a:rPr lang="en-US" dirty="0"/>
              <a:t>on what the strengths and weaknesses of your experiments are.</a:t>
            </a:r>
            <a:br>
              <a:rPr lang="en-US" dirty="0"/>
            </a:br>
            <a:r>
              <a:rPr lang="en-US" dirty="0"/>
              <a:t/>
            </a:r>
            <a:br>
              <a:rPr lang="en-US" dirty="0"/>
            </a:br>
            <a:r>
              <a:rPr lang="en-US" b="1" dirty="0"/>
              <a:t>Are you showing a wide range of skills and producing outcomes of a sophisticated, professional standard? </a:t>
            </a:r>
            <a:r>
              <a:rPr lang="en-US" dirty="0"/>
              <a:t>That is what you are aiming for if you want a </a:t>
            </a:r>
            <a:r>
              <a:rPr lang="en-US" dirty="0" smtClean="0"/>
              <a:t>6 </a:t>
            </a:r>
            <a:r>
              <a:rPr lang="en-US" dirty="0"/>
              <a:t>or above.</a:t>
            </a:r>
            <a:br>
              <a:rPr lang="en-US" dirty="0"/>
            </a:br>
            <a:r>
              <a:rPr lang="en-US" dirty="0"/>
              <a:t/>
            </a:r>
            <a:br>
              <a:rPr lang="en-US" dirty="0"/>
            </a:br>
            <a:r>
              <a:rPr lang="en-US" b="1" dirty="0"/>
              <a:t>Do your experiments read like a book from </a:t>
            </a:r>
            <a:r>
              <a:rPr lang="en-US" b="1" dirty="0" smtClean="0"/>
              <a:t>top to bottom on your website, from </a:t>
            </a:r>
            <a:r>
              <a:rPr lang="en-US" b="1" dirty="0"/>
              <a:t>beginning to end?</a:t>
            </a:r>
            <a:r>
              <a:rPr lang="en-US" dirty="0"/>
              <a:t> Are your ideas clear? It should be clear to anyone looking at your work how your ideas have developed. How has each experiment led onto the next? How have you reflected on your experiments in order to move forwards and improve? How have your artists and photographers inspired your ideas?</a:t>
            </a:r>
            <a:br>
              <a:rPr lang="en-US" dirty="0"/>
            </a:br>
            <a:r>
              <a:rPr lang="en-US" dirty="0"/>
              <a:t/>
            </a:r>
            <a:br>
              <a:rPr lang="en-US" dirty="0"/>
            </a:br>
            <a:r>
              <a:rPr lang="en-US" b="1" dirty="0"/>
              <a:t>Have you carried out a wide range of photo shoots </a:t>
            </a:r>
            <a:r>
              <a:rPr lang="en-US" dirty="0"/>
              <a:t>in different locations and of different things linked to your ideas? Are they inspired by your photographers?</a:t>
            </a:r>
            <a:br>
              <a:rPr lang="en-US" dirty="0"/>
            </a:br>
            <a:r>
              <a:rPr lang="en-US" dirty="0"/>
              <a:t/>
            </a:r>
            <a:br>
              <a:rPr lang="en-US" dirty="0"/>
            </a:br>
            <a:r>
              <a:rPr lang="en-US" b="1" dirty="0"/>
              <a:t>Are your photographs skillfully taken? </a:t>
            </a:r>
            <a:r>
              <a:rPr lang="en-US" dirty="0"/>
              <a:t>Do you use the formal elements to help you take effective photographs and talk about them in your annotations?</a:t>
            </a:r>
            <a:br>
              <a:rPr lang="en-US" dirty="0"/>
            </a:br>
            <a:r>
              <a:rPr lang="en-US" dirty="0"/>
              <a:t/>
            </a:r>
            <a:br>
              <a:rPr lang="en-US" dirty="0"/>
            </a:br>
            <a:endParaRPr lang="en-GB" dirty="0"/>
          </a:p>
        </p:txBody>
      </p:sp>
    </p:spTree>
    <p:extLst>
      <p:ext uri="{BB962C8B-B14F-4D97-AF65-F5344CB8AC3E}">
        <p14:creationId xmlns:p14="http://schemas.microsoft.com/office/powerpoint/2010/main" val="124342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 Top tips for top experiments!</a:t>
            </a:r>
            <a:endParaRPr lang="en-GB" dirty="0"/>
          </a:p>
        </p:txBody>
      </p:sp>
      <p:sp>
        <p:nvSpPr>
          <p:cNvPr id="3" name="Content Placeholder 2"/>
          <p:cNvSpPr>
            <a:spLocks noGrp="1"/>
          </p:cNvSpPr>
          <p:nvPr>
            <p:ph idx="1"/>
          </p:nvPr>
        </p:nvSpPr>
        <p:spPr>
          <a:xfrm>
            <a:off x="1097280" y="1845734"/>
            <a:ext cx="10058400" cy="4261152"/>
          </a:xfrm>
        </p:spPr>
        <p:txBody>
          <a:bodyPr>
            <a:noAutofit/>
          </a:bodyPr>
          <a:lstStyle/>
          <a:p>
            <a:r>
              <a:rPr lang="en-US" sz="1800" b="1" dirty="0" smtClean="0"/>
              <a:t>Have you really experimented with lighting, atmosphere, mood composition?</a:t>
            </a:r>
            <a:r>
              <a:rPr lang="en-US" sz="1800" dirty="0" smtClean="0"/>
              <a:t> These are some of the most effective ways of getting great photos!</a:t>
            </a:r>
          </a:p>
          <a:p>
            <a:r>
              <a:rPr lang="en-US" sz="1800" b="1" dirty="0" smtClean="0"/>
              <a:t>Have you photographed lots of different things? </a:t>
            </a:r>
            <a:r>
              <a:rPr lang="en-US" sz="1800" dirty="0" err="1" smtClean="0"/>
              <a:t>Eg</a:t>
            </a:r>
            <a:r>
              <a:rPr lang="en-US" sz="1800" dirty="0" smtClean="0"/>
              <a:t>. If you are photographing people, have you photographed the same person over and over or have you shown variety? </a:t>
            </a:r>
            <a:endParaRPr lang="en-US" sz="1800" b="1" dirty="0"/>
          </a:p>
          <a:p>
            <a:r>
              <a:rPr lang="en-US" sz="1800" b="1" dirty="0" smtClean="0"/>
              <a:t>Have </a:t>
            </a:r>
            <a:r>
              <a:rPr lang="en-US" sz="1800" b="1" dirty="0"/>
              <a:t>you shown lots of different skills when editing </a:t>
            </a:r>
            <a:r>
              <a:rPr lang="en-US" sz="1800" b="1" dirty="0" smtClean="0"/>
              <a:t>your </a:t>
            </a:r>
            <a:r>
              <a:rPr lang="en-US" sz="1800" b="1" dirty="0"/>
              <a:t>photographs?</a:t>
            </a:r>
            <a:r>
              <a:rPr lang="en-US" sz="1800" dirty="0"/>
              <a:t> Have you edited purposefully in order to enhance your idea and concept? Have you avoided being repetitive to make sure that your ideas are developing forwards rather than just staying still? Have you taken inspiration from a range of carefully chosen  photographers? Can you explain why you chose those photographers fluently using technical language?</a:t>
            </a:r>
            <a:br>
              <a:rPr lang="en-US" sz="1800" dirty="0"/>
            </a:br>
            <a:r>
              <a:rPr lang="en-US" sz="1800" dirty="0"/>
              <a:t/>
            </a:r>
            <a:br>
              <a:rPr lang="en-US" sz="1800" dirty="0"/>
            </a:br>
            <a:r>
              <a:rPr lang="en-US" sz="1800" b="1" dirty="0"/>
              <a:t>Have your ideas developed effectively </a:t>
            </a:r>
            <a:r>
              <a:rPr lang="en-US" sz="1800" dirty="0"/>
              <a:t>as a result of different photoshoots and experiments? Have they moved forwards rather than just stuck with the same idea that you had at the start of the project?</a:t>
            </a:r>
            <a:br>
              <a:rPr lang="en-US" sz="1800" dirty="0"/>
            </a:br>
            <a:r>
              <a:rPr lang="en-US" sz="1800" dirty="0"/>
              <a:t/>
            </a:r>
            <a:br>
              <a:rPr lang="en-US" sz="1800" dirty="0"/>
            </a:br>
            <a:r>
              <a:rPr lang="en-US" sz="1800" b="1" dirty="0"/>
              <a:t>Are your final piece ideas exciting?</a:t>
            </a:r>
            <a:r>
              <a:rPr lang="en-US" sz="1800" dirty="0"/>
              <a:t> Do they bring together all of your experiments? </a:t>
            </a:r>
            <a:r>
              <a:rPr lang="en-US" sz="1800" b="1" dirty="0"/>
              <a:t>Is your final piece the best experiment?</a:t>
            </a:r>
            <a:r>
              <a:rPr lang="en-US" sz="1800" dirty="0"/>
              <a:t> It should be! Does it showcase the best of your skills</a:t>
            </a:r>
            <a:r>
              <a:rPr lang="en-US" sz="1800" dirty="0" smtClean="0"/>
              <a:t>?</a:t>
            </a:r>
            <a:endParaRPr lang="en-GB" sz="1800" dirty="0"/>
          </a:p>
        </p:txBody>
      </p:sp>
    </p:spTree>
    <p:extLst>
      <p:ext uri="{BB962C8B-B14F-4D97-AF65-F5344CB8AC3E}">
        <p14:creationId xmlns:p14="http://schemas.microsoft.com/office/powerpoint/2010/main" val="3008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What will you aim to do </a:t>
            </a:r>
            <a:r>
              <a:rPr lang="en-GB" sz="3600" dirty="0" smtClean="0"/>
              <a:t>in your own project in </a:t>
            </a:r>
            <a:r>
              <a:rPr lang="en-GB" sz="3600" dirty="0" smtClean="0"/>
              <a:t>order to get the higher marks </a:t>
            </a:r>
            <a:r>
              <a:rPr lang="en-GB" sz="3600" dirty="0" smtClean="0"/>
              <a:t>in your experiments for AO2?</a:t>
            </a:r>
            <a:endParaRPr lang="en-GB" sz="3600"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0624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AO3: Recording ideas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606" y="139700"/>
            <a:ext cx="5117803" cy="35941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033"/>
          <a:stretch/>
        </p:blipFill>
        <p:spPr>
          <a:xfrm>
            <a:off x="8432801" y="3986692"/>
            <a:ext cx="3574608" cy="20981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050" y="4419600"/>
            <a:ext cx="2860701" cy="22923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321" y="3986692"/>
            <a:ext cx="4221679"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3160" y="1884263"/>
            <a:ext cx="3661349" cy="2599466"/>
          </a:xfrm>
          <a:prstGeom prst="rect">
            <a:avLst/>
          </a:prstGeom>
        </p:spPr>
      </p:pic>
      <p:sp>
        <p:nvSpPr>
          <p:cNvPr id="8" name="TextBox 7"/>
          <p:cNvSpPr txBox="1"/>
          <p:nvPr/>
        </p:nvSpPr>
        <p:spPr>
          <a:xfrm>
            <a:off x="444500" y="1884263"/>
            <a:ext cx="2425700" cy="1754326"/>
          </a:xfrm>
          <a:prstGeom prst="rect">
            <a:avLst/>
          </a:prstGeom>
          <a:noFill/>
        </p:spPr>
        <p:txBody>
          <a:bodyPr wrap="square" rtlCol="0">
            <a:spAutoFit/>
          </a:bodyPr>
          <a:lstStyle/>
          <a:p>
            <a:r>
              <a:rPr lang="en-GB" dirty="0" smtClean="0"/>
              <a:t>Mind maps</a:t>
            </a:r>
          </a:p>
          <a:p>
            <a:r>
              <a:rPr lang="en-GB" dirty="0" smtClean="0"/>
              <a:t>Photo shoots</a:t>
            </a:r>
          </a:p>
          <a:p>
            <a:r>
              <a:rPr lang="en-GB" dirty="0" smtClean="0"/>
              <a:t>Contact sheets</a:t>
            </a:r>
          </a:p>
          <a:p>
            <a:r>
              <a:rPr lang="en-GB" dirty="0" smtClean="0"/>
              <a:t>Drawings</a:t>
            </a:r>
          </a:p>
          <a:p>
            <a:r>
              <a:rPr lang="en-GB" dirty="0" smtClean="0"/>
              <a:t>Photoshoot plans</a:t>
            </a:r>
          </a:p>
          <a:p>
            <a:r>
              <a:rPr lang="en-GB" dirty="0" smtClean="0"/>
              <a:t>Evaluations and notes</a:t>
            </a:r>
          </a:p>
        </p:txBody>
      </p:sp>
    </p:spTree>
    <p:extLst>
      <p:ext uri="{BB962C8B-B14F-4D97-AF65-F5344CB8AC3E}">
        <p14:creationId xmlns:p14="http://schemas.microsoft.com/office/powerpoint/2010/main" val="376449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350103"/>
            <a:ext cx="10058400" cy="1450757"/>
          </a:xfrm>
        </p:spPr>
        <p:txBody>
          <a:bodyPr>
            <a:noAutofit/>
          </a:bodyPr>
          <a:lstStyle/>
          <a:p>
            <a:r>
              <a:rPr lang="en-GB" sz="4000" b="1" dirty="0" smtClean="0"/>
              <a:t>AO3: Recording your ideas</a:t>
            </a:r>
            <a:r>
              <a:rPr lang="en-GB" sz="4000" dirty="0" smtClean="0"/>
              <a:t/>
            </a:r>
            <a:br>
              <a:rPr lang="en-GB" sz="4000" dirty="0" smtClean="0"/>
            </a:br>
            <a:r>
              <a:rPr lang="en-GB" sz="4000" dirty="0" smtClean="0"/>
              <a:t>what do you think will help you to get higher marks for each of these options in AO3?</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4002263"/>
              </p:ext>
            </p:extLst>
          </p:nvPr>
        </p:nvGraphicFramePr>
        <p:xfrm>
          <a:off x="1097280" y="2125663"/>
          <a:ext cx="10058400" cy="3840480"/>
        </p:xfrm>
        <a:graphic>
          <a:graphicData uri="http://schemas.openxmlformats.org/drawingml/2006/table">
            <a:tbl>
              <a:tblPr firstRow="1" bandRow="1">
                <a:tableStyleId>{5C22544A-7EE6-4342-B048-85BDC9FD1C3A}</a:tableStyleId>
              </a:tblPr>
              <a:tblGrid>
                <a:gridCol w="2001837">
                  <a:extLst>
                    <a:ext uri="{9D8B030D-6E8A-4147-A177-3AD203B41FA5}">
                      <a16:colId xmlns:a16="http://schemas.microsoft.com/office/drawing/2014/main" val="689095562"/>
                    </a:ext>
                  </a:extLst>
                </a:gridCol>
                <a:gridCol w="8056563">
                  <a:extLst>
                    <a:ext uri="{9D8B030D-6E8A-4147-A177-3AD203B41FA5}">
                      <a16:colId xmlns:a16="http://schemas.microsoft.com/office/drawing/2014/main" val="3089256187"/>
                    </a:ext>
                  </a:extLst>
                </a:gridCol>
              </a:tblGrid>
              <a:tr h="370840">
                <a:tc>
                  <a:txBody>
                    <a:bodyPr/>
                    <a:lstStyle/>
                    <a:p>
                      <a:r>
                        <a:rPr lang="en-GB" b="0" dirty="0" smtClean="0">
                          <a:solidFill>
                            <a:schemeClr val="tx1"/>
                          </a:solidFill>
                        </a:rPr>
                        <a:t>Mind maps</a:t>
                      </a:r>
                    </a:p>
                    <a:p>
                      <a:pPr marL="0" indent="0">
                        <a:buNone/>
                      </a:pPr>
                      <a:endParaRPr lang="en-GB" b="1" dirty="0" smtClean="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506085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Taking photos</a:t>
                      </a:r>
                    </a:p>
                    <a:p>
                      <a:endParaRPr lang="en-GB" b="1" dirty="0"/>
                    </a:p>
                  </a:txBody>
                  <a:tcPr/>
                </a:tc>
                <a:tc>
                  <a:txBody>
                    <a:bodyPr/>
                    <a:lstStyle/>
                    <a:p>
                      <a:endParaRPr lang="en-GB" b="1"/>
                    </a:p>
                  </a:txBody>
                  <a:tcPr/>
                </a:tc>
                <a:extLst>
                  <a:ext uri="{0D108BD9-81ED-4DB2-BD59-A6C34878D82A}">
                    <a16:rowId xmlns:a16="http://schemas.microsoft.com/office/drawing/2014/main" val="30151208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Drawing</a:t>
                      </a:r>
                    </a:p>
                    <a:p>
                      <a:endParaRPr lang="en-GB" b="1" dirty="0"/>
                    </a:p>
                  </a:txBody>
                  <a:tcPr/>
                </a:tc>
                <a:tc>
                  <a:txBody>
                    <a:bodyPr/>
                    <a:lstStyle/>
                    <a:p>
                      <a:endParaRPr lang="en-GB" b="1"/>
                    </a:p>
                  </a:txBody>
                  <a:tcPr/>
                </a:tc>
                <a:extLst>
                  <a:ext uri="{0D108BD9-81ED-4DB2-BD59-A6C34878D82A}">
                    <a16:rowId xmlns:a16="http://schemas.microsoft.com/office/drawing/2014/main" val="14443045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Notes on ideas</a:t>
                      </a:r>
                    </a:p>
                    <a:p>
                      <a:endParaRPr lang="en-GB" b="1" dirty="0"/>
                    </a:p>
                  </a:txBody>
                  <a:tcPr/>
                </a:tc>
                <a:tc>
                  <a:txBody>
                    <a:bodyPr/>
                    <a:lstStyle/>
                    <a:p>
                      <a:endParaRPr lang="en-GB" b="1" dirty="0"/>
                    </a:p>
                  </a:txBody>
                  <a:tcPr/>
                </a:tc>
                <a:extLst>
                  <a:ext uri="{0D108BD9-81ED-4DB2-BD59-A6C34878D82A}">
                    <a16:rowId xmlns:a16="http://schemas.microsoft.com/office/drawing/2014/main" val="17544674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Photoshoot Plans</a:t>
                      </a:r>
                    </a:p>
                    <a:p>
                      <a:endParaRPr lang="en-GB" b="1" dirty="0"/>
                    </a:p>
                  </a:txBody>
                  <a:tcPr/>
                </a:tc>
                <a:tc>
                  <a:txBody>
                    <a:bodyPr/>
                    <a:lstStyle/>
                    <a:p>
                      <a:endParaRPr lang="en-GB" b="1" dirty="0"/>
                    </a:p>
                  </a:txBody>
                  <a:tcPr/>
                </a:tc>
                <a:extLst>
                  <a:ext uri="{0D108BD9-81ED-4DB2-BD59-A6C34878D82A}">
                    <a16:rowId xmlns:a16="http://schemas.microsoft.com/office/drawing/2014/main" val="18047999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Evaluations</a:t>
                      </a:r>
                    </a:p>
                    <a:p>
                      <a:endParaRPr lang="en-GB" b="1" dirty="0"/>
                    </a:p>
                  </a:txBody>
                  <a:tcPr/>
                </a:tc>
                <a:tc>
                  <a:txBody>
                    <a:bodyPr/>
                    <a:lstStyle/>
                    <a:p>
                      <a:endParaRPr lang="en-GB" b="1" dirty="0"/>
                    </a:p>
                  </a:txBody>
                  <a:tcPr/>
                </a:tc>
                <a:extLst>
                  <a:ext uri="{0D108BD9-81ED-4DB2-BD59-A6C34878D82A}">
                    <a16:rowId xmlns:a16="http://schemas.microsoft.com/office/drawing/2014/main" val="1634171384"/>
                  </a:ext>
                </a:extLst>
              </a:tr>
            </a:tbl>
          </a:graphicData>
        </a:graphic>
      </p:graphicFrame>
    </p:spTree>
    <p:extLst>
      <p:ext uri="{BB962C8B-B14F-4D97-AF65-F5344CB8AC3E}">
        <p14:creationId xmlns:p14="http://schemas.microsoft.com/office/powerpoint/2010/main" val="339128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6571" y="5074920"/>
            <a:ext cx="11609615" cy="822960"/>
          </a:xfrm>
        </p:spPr>
        <p:txBody>
          <a:bodyPr/>
          <a:lstStyle/>
          <a:p>
            <a:pPr algn="ctr"/>
            <a:r>
              <a:rPr lang="en-GB" b="1" dirty="0" smtClean="0">
                <a:solidFill>
                  <a:schemeClr val="tx1"/>
                </a:solidFill>
              </a:rPr>
              <a:t>All of the blue slides have a task on that you need to complete.</a:t>
            </a:r>
            <a:endParaRPr lang="en-GB" b="1" dirty="0">
              <a:solidFill>
                <a:schemeClr val="tx1"/>
              </a:solidFill>
            </a:endParaRPr>
          </a:p>
        </p:txBody>
      </p:sp>
      <p:sp>
        <p:nvSpPr>
          <p:cNvPr id="6" name="Text Placeholder 5"/>
          <p:cNvSpPr>
            <a:spLocks noGrp="1"/>
          </p:cNvSpPr>
          <p:nvPr>
            <p:ph type="body" sz="half" idx="2"/>
          </p:nvPr>
        </p:nvSpPr>
        <p:spPr/>
        <p:txBody>
          <a:bodyPr>
            <a:normAutofit/>
          </a:bodyPr>
          <a:lstStyle/>
          <a:p>
            <a:pPr algn="ctr"/>
            <a:r>
              <a:rPr lang="en-GB" sz="3200" dirty="0" smtClean="0">
                <a:solidFill>
                  <a:schemeClr val="tx1"/>
                </a:solidFill>
              </a:rPr>
              <a:t>Save your work as you go along!</a:t>
            </a:r>
            <a:endParaRPr lang="en-GB" sz="32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144" y="130628"/>
            <a:ext cx="9199027" cy="4695884"/>
          </a:xfrm>
          <a:prstGeom prst="rect">
            <a:avLst/>
          </a:prstGeom>
        </p:spPr>
      </p:pic>
    </p:spTree>
    <p:extLst>
      <p:ext uri="{BB962C8B-B14F-4D97-AF65-F5344CB8AC3E}">
        <p14:creationId xmlns:p14="http://schemas.microsoft.com/office/powerpoint/2010/main" val="1445125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AO4: Present a personal and meaningful response that realises intentions</a:t>
            </a:r>
            <a:r>
              <a:rPr lang="en-GB" sz="4000" b="1" dirty="0" smtClean="0"/>
              <a:t> </a:t>
            </a:r>
            <a:r>
              <a:rPr lang="en-US" sz="4000" dirty="0"/>
              <a:t>and demonstrates understanding of visual language</a:t>
            </a:r>
            <a:r>
              <a:rPr lang="en-US" sz="4000" dirty="0" smtClean="0"/>
              <a:t>.</a:t>
            </a:r>
            <a:endParaRPr lang="en-GB" dirty="0"/>
          </a:p>
        </p:txBody>
      </p:sp>
      <p:sp>
        <p:nvSpPr>
          <p:cNvPr id="3" name="Content Placeholder 2"/>
          <p:cNvSpPr>
            <a:spLocks noGrp="1"/>
          </p:cNvSpPr>
          <p:nvPr>
            <p:ph idx="1"/>
          </p:nvPr>
        </p:nvSpPr>
        <p:spPr/>
        <p:txBody>
          <a:bodyPr/>
          <a:lstStyle/>
          <a:p>
            <a:r>
              <a:rPr lang="en-GB" dirty="0" smtClean="0"/>
              <a:t>Look at this student’s A </a:t>
            </a:r>
            <a:r>
              <a:rPr lang="en-GB" dirty="0"/>
              <a:t>Grade </a:t>
            </a:r>
            <a:r>
              <a:rPr lang="en-GB" dirty="0" smtClean="0"/>
              <a:t>A-level project </a:t>
            </a:r>
            <a:r>
              <a:rPr lang="en-GB" dirty="0">
                <a:hlinkClick r:id="rId2"/>
              </a:rPr>
              <a:t>http://</a:t>
            </a:r>
            <a:r>
              <a:rPr lang="en-GB" dirty="0" smtClean="0">
                <a:hlinkClick r:id="rId2"/>
              </a:rPr>
              <a:t>www.studentartguide.com/featured/a-level-photography-identity</a:t>
            </a:r>
            <a:r>
              <a:rPr lang="en-GB" dirty="0" smtClean="0"/>
              <a:t>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626362"/>
            <a:ext cx="2923539" cy="19490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499" y="4683763"/>
            <a:ext cx="3111500" cy="20743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2050" y="3091397"/>
            <a:ext cx="3861432" cy="2574288"/>
          </a:xfrm>
          <a:prstGeom prst="rect">
            <a:avLst/>
          </a:prstGeom>
        </p:spPr>
      </p:pic>
      <p:sp>
        <p:nvSpPr>
          <p:cNvPr id="7" name="TextBox 6"/>
          <p:cNvSpPr txBox="1"/>
          <p:nvPr/>
        </p:nvSpPr>
        <p:spPr>
          <a:xfrm>
            <a:off x="7835900" y="2658112"/>
            <a:ext cx="4038600" cy="2677656"/>
          </a:xfrm>
          <a:prstGeom prst="rect">
            <a:avLst/>
          </a:prstGeom>
          <a:noFill/>
        </p:spPr>
        <p:txBody>
          <a:bodyPr wrap="square" rtlCol="0">
            <a:spAutoFit/>
          </a:bodyPr>
          <a:lstStyle/>
          <a:p>
            <a:r>
              <a:rPr lang="en-GB" sz="2400" b="1" dirty="0" smtClean="0"/>
              <a:t>You can achieve marks for AO4 at any stage of your project, it is not just the final piece. It is anywhere that the student brings there ideas together effectively, such as these 3 examples. </a:t>
            </a:r>
            <a:endParaRPr lang="en-GB" sz="2400" b="1" dirty="0"/>
          </a:p>
        </p:txBody>
      </p:sp>
    </p:spTree>
    <p:extLst>
      <p:ext uri="{BB962C8B-B14F-4D97-AF65-F5344CB8AC3E}">
        <p14:creationId xmlns:p14="http://schemas.microsoft.com/office/powerpoint/2010/main" val="370482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 this video of the sketchbook to go with this student’s project.</a:t>
            </a:r>
            <a:endParaRPr lang="en-GB" dirty="0"/>
          </a:p>
        </p:txBody>
      </p:sp>
      <p:pic>
        <p:nvPicPr>
          <p:cNvPr id="4" name="RCvR5We977c"/>
          <p:cNvPicPr>
            <a:picLocks noGrp="1" noRot="1" noChangeAspect="1"/>
          </p:cNvPicPr>
          <p:nvPr>
            <p:ph idx="1"/>
            <a:videoFile r:link="rId1"/>
          </p:nvPr>
        </p:nvPicPr>
        <p:blipFill>
          <a:blip r:embed="rId3"/>
          <a:stretch>
            <a:fillRect/>
          </a:stretch>
        </p:blipFill>
        <p:spPr>
          <a:xfrm>
            <a:off x="2011363" y="1873250"/>
            <a:ext cx="7742237" cy="4355008"/>
          </a:xfrm>
          <a:prstGeom prst="rect">
            <a:avLst/>
          </a:prstGeom>
        </p:spPr>
      </p:pic>
      <p:sp>
        <p:nvSpPr>
          <p:cNvPr id="5" name="Rectangle 4"/>
          <p:cNvSpPr/>
          <p:nvPr/>
        </p:nvSpPr>
        <p:spPr>
          <a:xfrm>
            <a:off x="10256634" y="4473932"/>
            <a:ext cx="1798092" cy="1754326"/>
          </a:xfrm>
          <a:prstGeom prst="rect">
            <a:avLst/>
          </a:prstGeom>
        </p:spPr>
        <p:txBody>
          <a:bodyPr wrap="square">
            <a:spAutoFit/>
          </a:bodyPr>
          <a:lstStyle/>
          <a:p>
            <a:r>
              <a:rPr lang="en-GB" dirty="0">
                <a:hlinkClick r:id="rId4"/>
              </a:rPr>
              <a:t>https://</a:t>
            </a:r>
            <a:r>
              <a:rPr lang="en-GB" dirty="0" smtClean="0">
                <a:hlinkClick r:id="rId4"/>
              </a:rPr>
              <a:t>youtu.be/RCvR5We977c</a:t>
            </a:r>
            <a:r>
              <a:rPr lang="en-GB" dirty="0" smtClean="0"/>
              <a:t> </a:t>
            </a:r>
          </a:p>
          <a:p>
            <a:endParaRPr lang="en-GB" dirty="0"/>
          </a:p>
          <a:p>
            <a:r>
              <a:rPr lang="en-GB" dirty="0" smtClean="0"/>
              <a:t>If video doesn’t work, use this link.</a:t>
            </a:r>
            <a:endParaRPr lang="en-GB" dirty="0"/>
          </a:p>
        </p:txBody>
      </p:sp>
    </p:spTree>
    <p:extLst>
      <p:ext uri="{BB962C8B-B14F-4D97-AF65-F5344CB8AC3E}">
        <p14:creationId xmlns:p14="http://schemas.microsoft.com/office/powerpoint/2010/main" val="215437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AO4: Realising intentions</a:t>
            </a:r>
            <a:endParaRPr lang="en-GB" dirty="0"/>
          </a:p>
        </p:txBody>
      </p:sp>
      <p:sp>
        <p:nvSpPr>
          <p:cNvPr id="3" name="Content Placeholder 2"/>
          <p:cNvSpPr>
            <a:spLocks noGrp="1"/>
          </p:cNvSpPr>
          <p:nvPr>
            <p:ph idx="1"/>
          </p:nvPr>
        </p:nvSpPr>
        <p:spPr/>
        <p:txBody>
          <a:bodyPr/>
          <a:lstStyle/>
          <a:p>
            <a:r>
              <a:rPr lang="en-GB" dirty="0" smtClean="0"/>
              <a:t>If ‘realising intentions’ means achieving what you set out to do, how well has this student realised intentions in her project and how do you know? Bullet point answers are fine. </a:t>
            </a:r>
            <a:endParaRPr lang="en-GB" dirty="0"/>
          </a:p>
        </p:txBody>
      </p:sp>
    </p:spTree>
    <p:extLst>
      <p:ext uri="{BB962C8B-B14F-4D97-AF65-F5344CB8AC3E}">
        <p14:creationId xmlns:p14="http://schemas.microsoft.com/office/powerpoint/2010/main" val="132573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These are the Assessment objectives for photography. What do you </a:t>
            </a:r>
            <a:r>
              <a:rPr lang="en-US" sz="3600" b="1" u="sng" dirty="0">
                <a:solidFill>
                  <a:srgbClr val="FF0000"/>
                </a:solidFill>
              </a:rPr>
              <a:t>think</a:t>
            </a:r>
            <a:r>
              <a:rPr lang="en-US" sz="3600" b="1" dirty="0"/>
              <a:t> they mean</a:t>
            </a:r>
            <a:r>
              <a:rPr lang="en-US" sz="3600" b="1" dirty="0" smtClean="0"/>
              <a:t>? Make</a:t>
            </a:r>
            <a:r>
              <a:rPr lang="en-US" sz="3600" b="1" dirty="0" smtClean="0">
                <a:solidFill>
                  <a:schemeClr val="tx1"/>
                </a:solidFill>
              </a:rPr>
              <a:t> notes </a:t>
            </a:r>
            <a:r>
              <a:rPr lang="en-US" sz="3600" b="1" dirty="0" smtClean="0"/>
              <a:t>of what you think next to each one.</a:t>
            </a:r>
            <a:endParaRPr lang="en-GB"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7823018"/>
              </p:ext>
            </p:extLst>
          </p:nvPr>
        </p:nvGraphicFramePr>
        <p:xfrm>
          <a:off x="1096963" y="1846263"/>
          <a:ext cx="10058400" cy="4480560"/>
        </p:xfrm>
        <a:graphic>
          <a:graphicData uri="http://schemas.openxmlformats.org/drawingml/2006/table">
            <a:tbl>
              <a:tblPr firstRow="1" bandRow="1">
                <a:tableStyleId>{D7AC3CCA-C797-4891-BE02-D94E43425B78}</a:tableStyleId>
              </a:tblPr>
              <a:tblGrid>
                <a:gridCol w="5202237">
                  <a:extLst>
                    <a:ext uri="{9D8B030D-6E8A-4147-A177-3AD203B41FA5}">
                      <a16:colId xmlns:a16="http://schemas.microsoft.com/office/drawing/2014/main" val="2710918390"/>
                    </a:ext>
                  </a:extLst>
                </a:gridCol>
                <a:gridCol w="4856163">
                  <a:extLst>
                    <a:ext uri="{9D8B030D-6E8A-4147-A177-3AD203B41FA5}">
                      <a16:colId xmlns:a16="http://schemas.microsoft.com/office/drawing/2014/main" val="39414516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
                      </a:r>
                      <a:br>
                        <a:rPr lang="en-US" b="1" dirty="0" smtClean="0"/>
                      </a:br>
                      <a:r>
                        <a:rPr lang="en-US" b="1" dirty="0" smtClean="0"/>
                        <a:t>•• AO1: Develop ideas through investigations, demonstrating critical understanding of sources.</a:t>
                      </a:r>
                      <a:br>
                        <a:rPr lang="en-US" b="1" dirty="0" smtClean="0"/>
                      </a:br>
                      <a:endParaRPr lang="en-GB" b="1" dirty="0"/>
                    </a:p>
                  </a:txBody>
                  <a:tcPr/>
                </a:tc>
                <a:tc>
                  <a:txBody>
                    <a:bodyPr/>
                    <a:lstStyle/>
                    <a:p>
                      <a:endParaRPr lang="en-GB"/>
                    </a:p>
                  </a:txBody>
                  <a:tcPr/>
                </a:tc>
                <a:extLst>
                  <a:ext uri="{0D108BD9-81ED-4DB2-BD59-A6C34878D82A}">
                    <a16:rowId xmlns:a16="http://schemas.microsoft.com/office/drawing/2014/main" val="4111034601"/>
                  </a:ext>
                </a:extLst>
              </a:tr>
              <a:tr h="370840">
                <a:tc>
                  <a:txBody>
                    <a:bodyPr/>
                    <a:lstStyle/>
                    <a:p>
                      <a:r>
                        <a:rPr lang="en-US" b="1" dirty="0" smtClean="0"/>
                        <a:t>•• AO2: Refine work by exploring ideas, selecting and experimenting with appropriate media, materials, techniques and processes.</a:t>
                      </a:r>
                    </a:p>
                    <a:p>
                      <a:endParaRPr lang="en-GB" b="1" dirty="0"/>
                    </a:p>
                  </a:txBody>
                  <a:tcPr/>
                </a:tc>
                <a:tc>
                  <a:txBody>
                    <a:bodyPr/>
                    <a:lstStyle/>
                    <a:p>
                      <a:endParaRPr lang="en-GB"/>
                    </a:p>
                  </a:txBody>
                  <a:tcPr/>
                </a:tc>
                <a:extLst>
                  <a:ext uri="{0D108BD9-81ED-4DB2-BD59-A6C34878D82A}">
                    <a16:rowId xmlns:a16="http://schemas.microsoft.com/office/drawing/2014/main" val="3731441712"/>
                  </a:ext>
                </a:extLst>
              </a:tr>
              <a:tr h="370840">
                <a:tc>
                  <a:txBody>
                    <a:bodyPr/>
                    <a:lstStyle/>
                    <a:p>
                      <a:r>
                        <a:rPr lang="en-US" b="1" dirty="0" smtClean="0"/>
                        <a:t>•• AO3: Record ideas, observations and insights relevant to intentions as work progresses.</a:t>
                      </a:r>
                    </a:p>
                    <a:p>
                      <a:endParaRPr lang="en-GB" b="1" dirty="0"/>
                    </a:p>
                  </a:txBody>
                  <a:tcPr/>
                </a:tc>
                <a:tc>
                  <a:txBody>
                    <a:bodyPr/>
                    <a:lstStyle/>
                    <a:p>
                      <a:endParaRPr lang="en-GB"/>
                    </a:p>
                  </a:txBody>
                  <a:tcPr/>
                </a:tc>
                <a:extLst>
                  <a:ext uri="{0D108BD9-81ED-4DB2-BD59-A6C34878D82A}">
                    <a16:rowId xmlns:a16="http://schemas.microsoft.com/office/drawing/2014/main" val="4067823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 AO4: Present a personal and meaningful response that </a:t>
                      </a:r>
                      <a:r>
                        <a:rPr lang="en-US" b="1" dirty="0" err="1" smtClean="0"/>
                        <a:t>realises</a:t>
                      </a:r>
                      <a:r>
                        <a:rPr lang="en-US" b="1" dirty="0" smtClean="0"/>
                        <a:t> intentions and demonstrates understanding of visual language.</a:t>
                      </a:r>
                      <a:endParaRPr lang="en-GB" b="1" dirty="0" smtClean="0"/>
                    </a:p>
                    <a:p>
                      <a:endParaRPr lang="en-GB" b="1" dirty="0"/>
                    </a:p>
                  </a:txBody>
                  <a:tcPr/>
                </a:tc>
                <a:tc>
                  <a:txBody>
                    <a:bodyPr/>
                    <a:lstStyle/>
                    <a:p>
                      <a:endParaRPr lang="en-GB" dirty="0"/>
                    </a:p>
                  </a:txBody>
                  <a:tcPr/>
                </a:tc>
                <a:extLst>
                  <a:ext uri="{0D108BD9-81ED-4DB2-BD59-A6C34878D82A}">
                    <a16:rowId xmlns:a16="http://schemas.microsoft.com/office/drawing/2014/main" val="792157563"/>
                  </a:ext>
                </a:extLst>
              </a:tr>
            </a:tbl>
          </a:graphicData>
        </a:graphic>
      </p:graphicFrame>
    </p:spTree>
    <p:extLst>
      <p:ext uri="{BB962C8B-B14F-4D97-AF65-F5344CB8AC3E}">
        <p14:creationId xmlns:p14="http://schemas.microsoft.com/office/powerpoint/2010/main" val="97786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make up of your course:</a:t>
            </a:r>
            <a:endParaRPr lang="en-GB" dirty="0"/>
          </a:p>
        </p:txBody>
      </p:sp>
      <p:sp>
        <p:nvSpPr>
          <p:cNvPr id="3" name="Content Placeholder 2"/>
          <p:cNvSpPr>
            <a:spLocks noGrp="1"/>
          </p:cNvSpPr>
          <p:nvPr>
            <p:ph idx="1"/>
          </p:nvPr>
        </p:nvSpPr>
        <p:spPr/>
        <p:txBody>
          <a:bodyPr>
            <a:normAutofit/>
          </a:bodyPr>
          <a:lstStyle/>
          <a:p>
            <a:r>
              <a:rPr lang="en-US" b="1" dirty="0"/>
              <a:t>Component 1 is two coursework projects. </a:t>
            </a:r>
            <a:r>
              <a:rPr lang="en-US" dirty="0"/>
              <a:t>The Human Figure and one other. This is 60% of your grade</a:t>
            </a:r>
            <a:r>
              <a:rPr lang="en-US" dirty="0" smtClean="0"/>
              <a:t>.</a:t>
            </a:r>
          </a:p>
          <a:p>
            <a:r>
              <a:rPr lang="en-US" dirty="0"/>
              <a:t/>
            </a:r>
            <a:br>
              <a:rPr lang="en-US" dirty="0"/>
            </a:br>
            <a:r>
              <a:rPr lang="en-US" b="1" dirty="0"/>
              <a:t>Component 2 is an exam project.</a:t>
            </a:r>
            <a:r>
              <a:rPr lang="en-US" dirty="0"/>
              <a:t> You will choose a title from 7 choices, then develop the project independently in lessons, with 10 hour exam at the end where you will produce a final set of edited outcomes and evaluation. All work has to be handed in on the first day of your exam, </a:t>
            </a:r>
            <a:r>
              <a:rPr lang="en-US" dirty="0" smtClean="0"/>
              <a:t>and </a:t>
            </a:r>
            <a:r>
              <a:rPr lang="en-US" dirty="0"/>
              <a:t>you cannot add to the project after the exam has finished. This is 40% of your grade. </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4140904"/>
            <a:ext cx="7232967" cy="2574010"/>
          </a:xfrm>
          <a:prstGeom prst="rect">
            <a:avLst/>
          </a:prstGeom>
        </p:spPr>
      </p:pic>
    </p:spTree>
    <p:extLst>
      <p:ext uri="{BB962C8B-B14F-4D97-AF65-F5344CB8AC3E}">
        <p14:creationId xmlns:p14="http://schemas.microsoft.com/office/powerpoint/2010/main" val="373377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74" y="106363"/>
            <a:ext cx="8840626" cy="6527818"/>
          </a:xfrm>
        </p:spPr>
      </p:pic>
      <p:sp>
        <p:nvSpPr>
          <p:cNvPr id="5" name="Rectangle 4"/>
          <p:cNvSpPr/>
          <p:nvPr/>
        </p:nvSpPr>
        <p:spPr>
          <a:xfrm>
            <a:off x="9155586" y="1737360"/>
            <a:ext cx="2882900" cy="4370427"/>
          </a:xfrm>
          <a:prstGeom prst="rect">
            <a:avLst/>
          </a:prstGeom>
        </p:spPr>
        <p:txBody>
          <a:bodyPr wrap="square">
            <a:spAutoFit/>
          </a:bodyPr>
          <a:lstStyle/>
          <a:p>
            <a:r>
              <a:rPr lang="en-US" dirty="0" smtClean="0"/>
              <a:t>These </a:t>
            </a:r>
            <a:r>
              <a:rPr lang="en-US" dirty="0"/>
              <a:t>are the marking criteria grids. You will receive a mark out of 24 for each of the 4 assessment objectives. How well you address each one through your project will decide the mark you receive. You will then receive a total mark out of 96.</a:t>
            </a:r>
            <a:br>
              <a:rPr lang="en-US" dirty="0"/>
            </a:br>
            <a:r>
              <a:rPr lang="en-US" dirty="0"/>
              <a:t/>
            </a:r>
            <a:br>
              <a:rPr lang="en-US" dirty="0"/>
            </a:br>
            <a:r>
              <a:rPr lang="en-US" sz="2000" dirty="0" smtClean="0">
                <a:solidFill>
                  <a:srgbClr val="FF0000"/>
                </a:solidFill>
              </a:rPr>
              <a:t>W</a:t>
            </a:r>
            <a:r>
              <a:rPr lang="en-US" sz="2000" b="1" dirty="0" smtClean="0">
                <a:solidFill>
                  <a:srgbClr val="FF0000"/>
                </a:solidFill>
              </a:rPr>
              <a:t>hat </a:t>
            </a:r>
            <a:r>
              <a:rPr lang="en-US" sz="2000" b="1" dirty="0">
                <a:solidFill>
                  <a:srgbClr val="FF0000"/>
                </a:solidFill>
              </a:rPr>
              <a:t>do you notice about the language differences between each mark?</a:t>
            </a:r>
            <a:endParaRPr lang="en-GB" sz="2000" dirty="0">
              <a:solidFill>
                <a:srgbClr val="FF0000"/>
              </a:solidFill>
            </a:endParaRPr>
          </a:p>
        </p:txBody>
      </p:sp>
    </p:spTree>
    <p:extLst>
      <p:ext uri="{BB962C8B-B14F-4D97-AF65-F5344CB8AC3E}">
        <p14:creationId xmlns:p14="http://schemas.microsoft.com/office/powerpoint/2010/main" val="418228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46" y="0"/>
            <a:ext cx="10313014" cy="6662737"/>
          </a:xfrm>
        </p:spPr>
      </p:pic>
    </p:spTree>
    <p:extLst>
      <p:ext uri="{BB962C8B-B14F-4D97-AF65-F5344CB8AC3E}">
        <p14:creationId xmlns:p14="http://schemas.microsoft.com/office/powerpoint/2010/main" val="341967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language in the marking criteria:</a:t>
            </a:r>
            <a:endParaRPr lang="en-GB" dirty="0"/>
          </a:p>
        </p:txBody>
      </p:sp>
      <p:sp>
        <p:nvSpPr>
          <p:cNvPr id="3" name="Content Placeholder 2"/>
          <p:cNvSpPr>
            <a:spLocks noGrp="1"/>
          </p:cNvSpPr>
          <p:nvPr>
            <p:ph idx="1"/>
          </p:nvPr>
        </p:nvSpPr>
        <p:spPr>
          <a:xfrm>
            <a:off x="1097280" y="2112434"/>
            <a:ext cx="10027920" cy="4023360"/>
          </a:xfrm>
        </p:spPr>
        <p:txBody>
          <a:bodyPr>
            <a:normAutofit fontScale="85000" lnSpcReduction="20000"/>
          </a:bodyPr>
          <a:lstStyle/>
          <a:p>
            <a:r>
              <a:rPr lang="en-GB" sz="5200" b="1" dirty="0" smtClean="0"/>
              <a:t>Exceptional Ability </a:t>
            </a:r>
            <a:r>
              <a:rPr lang="en-GB" sz="5200" b="1" dirty="0" smtClean="0">
                <a:solidFill>
                  <a:srgbClr val="FF0000"/>
                </a:solidFill>
              </a:rPr>
              <a:t>– 8/9</a:t>
            </a:r>
          </a:p>
          <a:p>
            <a:r>
              <a:rPr lang="en-GB" sz="5200" b="1" dirty="0" smtClean="0"/>
              <a:t>Highly Developed Ability </a:t>
            </a:r>
            <a:r>
              <a:rPr lang="en-GB" sz="5200" b="1" dirty="0" smtClean="0">
                <a:solidFill>
                  <a:srgbClr val="FF0000"/>
                </a:solidFill>
              </a:rPr>
              <a:t>– 6/7</a:t>
            </a:r>
          </a:p>
          <a:p>
            <a:r>
              <a:rPr lang="en-GB" sz="5200" b="1" dirty="0" smtClean="0"/>
              <a:t>Consistent Ability </a:t>
            </a:r>
            <a:r>
              <a:rPr lang="en-GB" sz="5200" b="1" dirty="0" smtClean="0">
                <a:solidFill>
                  <a:srgbClr val="FF0000"/>
                </a:solidFill>
              </a:rPr>
              <a:t>- 5/6</a:t>
            </a:r>
          </a:p>
          <a:p>
            <a:r>
              <a:rPr lang="en-GB" sz="5200" b="1" dirty="0" smtClean="0"/>
              <a:t>Moderate Ability </a:t>
            </a:r>
            <a:r>
              <a:rPr lang="en-GB" sz="5200" b="1" dirty="0" smtClean="0">
                <a:solidFill>
                  <a:srgbClr val="FF0000"/>
                </a:solidFill>
              </a:rPr>
              <a:t>– 4/5</a:t>
            </a:r>
          </a:p>
          <a:p>
            <a:endParaRPr lang="en-GB" sz="4800" b="1" dirty="0">
              <a:solidFill>
                <a:srgbClr val="FF0000"/>
              </a:solidFill>
            </a:endParaRPr>
          </a:p>
          <a:p>
            <a:r>
              <a:rPr lang="en-GB" sz="3300" dirty="0" smtClean="0">
                <a:solidFill>
                  <a:schemeClr val="tx1"/>
                </a:solidFill>
              </a:rPr>
              <a:t>To achieve these marks you would need to be in that band in all 4 assessment objectives.</a:t>
            </a:r>
            <a:endParaRPr lang="en-GB" sz="3300" dirty="0">
              <a:solidFill>
                <a:schemeClr val="tx1"/>
              </a:solidFill>
            </a:endParaRPr>
          </a:p>
        </p:txBody>
      </p:sp>
    </p:spTree>
    <p:extLst>
      <p:ext uri="{BB962C8B-B14F-4D97-AF65-F5344CB8AC3E}">
        <p14:creationId xmlns:p14="http://schemas.microsoft.com/office/powerpoint/2010/main" val="83127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Put these 3 pictures in order of quality. What grades would you give them?</a:t>
            </a:r>
            <a:r>
              <a:rPr lang="en-US" dirty="0"/>
              <a:t/>
            </a:r>
            <a:br>
              <a:rPr lang="en-US" dirty="0"/>
            </a:br>
            <a:r>
              <a:rPr lang="en-US" sz="2700" dirty="0">
                <a:solidFill>
                  <a:srgbClr val="FF0000"/>
                </a:solidFill>
              </a:rPr>
              <a:t>3= D...      4= low C...       5= high C/low B...     6 = solid B...    7= A...      8=A*...    9=A**</a:t>
            </a:r>
            <a:endParaRPr lang="en-GB" sz="2700" dirty="0">
              <a:solidFill>
                <a:srgbClr val="FF0000"/>
              </a:solidFill>
            </a:endParaRPr>
          </a:p>
        </p:txBody>
      </p:sp>
      <p:sp>
        <p:nvSpPr>
          <p:cNvPr id="3" name="Content Placeholder 2"/>
          <p:cNvSpPr>
            <a:spLocks noGrp="1"/>
          </p:cNvSpPr>
          <p:nvPr>
            <p:ph idx="1"/>
          </p:nvPr>
        </p:nvSpPr>
        <p:spPr>
          <a:xfrm>
            <a:off x="1739900" y="5666742"/>
            <a:ext cx="2133600" cy="357294"/>
          </a:xfrm>
          <a:solidFill>
            <a:schemeClr val="accent3">
              <a:lumMod val="20000"/>
              <a:lumOff val="80000"/>
            </a:schemeClr>
          </a:solidFill>
        </p:spPr>
        <p:txBody>
          <a:bodyPr>
            <a:normAutofit lnSpcReduction="10000"/>
          </a:bodyPr>
          <a:lstStyle/>
          <a:p>
            <a:r>
              <a:rPr lang="en-GB" dirty="0" smtClean="0"/>
              <a:t>Answer:</a:t>
            </a:r>
            <a:endParaRPr lang="en-GB" dirty="0"/>
          </a:p>
        </p:txBody>
      </p:sp>
      <p:pic>
        <p:nvPicPr>
          <p:cNvPr id="4" name="Picture 3"/>
          <p:cNvPicPr>
            <a:picLocks noChangeAspect="1"/>
          </p:cNvPicPr>
          <p:nvPr/>
        </p:nvPicPr>
        <p:blipFill rotWithShape="1">
          <a:blip r:embed="rId2"/>
          <a:srcRect l="20416" t="39585" r="9479" b="21874"/>
          <a:stretch/>
        </p:blipFill>
        <p:spPr>
          <a:xfrm>
            <a:off x="1536700" y="1822451"/>
            <a:ext cx="8547100" cy="3759200"/>
          </a:xfrm>
          <a:prstGeom prst="rect">
            <a:avLst/>
          </a:prstGeom>
        </p:spPr>
      </p:pic>
      <p:sp>
        <p:nvSpPr>
          <p:cNvPr id="5" name="Content Placeholder 2"/>
          <p:cNvSpPr txBox="1">
            <a:spLocks/>
          </p:cNvSpPr>
          <p:nvPr/>
        </p:nvSpPr>
        <p:spPr>
          <a:xfrm>
            <a:off x="7416800" y="5604934"/>
            <a:ext cx="2133600" cy="357294"/>
          </a:xfrm>
          <a:prstGeom prst="rect">
            <a:avLst/>
          </a:prstGeom>
          <a:solidFill>
            <a:schemeClr val="accent3">
              <a:lumMod val="20000"/>
              <a:lumOff val="80000"/>
            </a:schemeClr>
          </a:solidFill>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smtClean="0"/>
              <a:t>Answer:</a:t>
            </a:r>
            <a:endParaRPr lang="en-GB" dirty="0"/>
          </a:p>
        </p:txBody>
      </p:sp>
      <p:sp>
        <p:nvSpPr>
          <p:cNvPr id="6" name="Content Placeholder 2"/>
          <p:cNvSpPr txBox="1">
            <a:spLocks/>
          </p:cNvSpPr>
          <p:nvPr/>
        </p:nvSpPr>
        <p:spPr>
          <a:xfrm>
            <a:off x="4457700" y="5511800"/>
            <a:ext cx="2133600" cy="357294"/>
          </a:xfrm>
          <a:prstGeom prst="rect">
            <a:avLst/>
          </a:prstGeom>
          <a:solidFill>
            <a:schemeClr val="accent3">
              <a:lumMod val="20000"/>
              <a:lumOff val="80000"/>
            </a:schemeClr>
          </a:solidFill>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mtClean="0"/>
              <a:t>Answer:</a:t>
            </a:r>
            <a:endParaRPr lang="en-GB" dirty="0"/>
          </a:p>
        </p:txBody>
      </p:sp>
    </p:spTree>
    <p:extLst>
      <p:ext uri="{BB962C8B-B14F-4D97-AF65-F5344CB8AC3E}">
        <p14:creationId xmlns:p14="http://schemas.microsoft.com/office/powerpoint/2010/main" val="361779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AO1: Artists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024063"/>
            <a:ext cx="3237605" cy="4022725"/>
          </a:xfrm>
        </p:spPr>
      </p:pic>
      <p:sp>
        <p:nvSpPr>
          <p:cNvPr id="5" name="Rectangle 4"/>
          <p:cNvSpPr/>
          <p:nvPr/>
        </p:nvSpPr>
        <p:spPr>
          <a:xfrm>
            <a:off x="4686300" y="3382963"/>
            <a:ext cx="6096000" cy="2862322"/>
          </a:xfrm>
          <a:prstGeom prst="rect">
            <a:avLst/>
          </a:prstGeom>
        </p:spPr>
        <p:txBody>
          <a:bodyPr>
            <a:spAutoFit/>
          </a:bodyPr>
          <a:lstStyle/>
          <a:p>
            <a:r>
              <a:rPr lang="en-US" dirty="0"/>
              <a:t>The </a:t>
            </a:r>
            <a:r>
              <a:rPr lang="en-US" dirty="0" smtClean="0"/>
              <a:t>previous </a:t>
            </a:r>
            <a:r>
              <a:rPr lang="en-US" dirty="0"/>
              <a:t>pieces were inspired by this photographer. </a:t>
            </a:r>
            <a:endParaRPr lang="en-US" dirty="0" smtClean="0"/>
          </a:p>
          <a:p>
            <a:endParaRPr lang="en-US" dirty="0"/>
          </a:p>
          <a:p>
            <a:r>
              <a:rPr lang="en-US" dirty="0" smtClean="0"/>
              <a:t>Would </a:t>
            </a:r>
            <a:r>
              <a:rPr lang="en-US" dirty="0"/>
              <a:t>you say they have developed their ideas in an individual way</a:t>
            </a:r>
            <a:r>
              <a:rPr lang="en-US" dirty="0" smtClean="0"/>
              <a:t>?</a:t>
            </a:r>
          </a:p>
          <a:p>
            <a:endParaRPr lang="en-US" dirty="0"/>
          </a:p>
          <a:p>
            <a:endParaRPr lang="en-US" dirty="0" smtClean="0"/>
          </a:p>
          <a:p>
            <a:endParaRPr lang="en-US" dirty="0"/>
          </a:p>
          <a:p>
            <a:endParaRPr lang="en-US" dirty="0" smtClean="0"/>
          </a:p>
          <a:p>
            <a:endParaRPr lang="en-US" dirty="0"/>
          </a:p>
          <a:p>
            <a:endParaRPr lang="en-GB" dirty="0"/>
          </a:p>
        </p:txBody>
      </p:sp>
      <p:pic>
        <p:nvPicPr>
          <p:cNvPr id="6" name="Picture 5"/>
          <p:cNvPicPr>
            <a:picLocks noChangeAspect="1"/>
          </p:cNvPicPr>
          <p:nvPr/>
        </p:nvPicPr>
        <p:blipFill rotWithShape="1">
          <a:blip r:embed="rId3"/>
          <a:srcRect l="20416" t="39585" r="9479" b="21874"/>
          <a:stretch/>
        </p:blipFill>
        <p:spPr>
          <a:xfrm>
            <a:off x="5376550" y="286603"/>
            <a:ext cx="6624950" cy="2913797"/>
          </a:xfrm>
          <a:prstGeom prst="rect">
            <a:avLst/>
          </a:prstGeom>
        </p:spPr>
      </p:pic>
    </p:spTree>
    <p:extLst>
      <p:ext uri="{BB962C8B-B14F-4D97-AF65-F5344CB8AC3E}">
        <p14:creationId xmlns:p14="http://schemas.microsoft.com/office/powerpoint/2010/main" val="29508698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58</TotalTime>
  <Words>891</Words>
  <Application>Microsoft Office PowerPoint</Application>
  <PresentationFormat>Widescreen</PresentationFormat>
  <Paragraphs>92</Paragraphs>
  <Slides>22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Retrospect</vt:lpstr>
      <vt:lpstr>Understanding the GCSE Marking Criteria</vt:lpstr>
      <vt:lpstr>All of the blue slides have a task on that you need to complete.</vt:lpstr>
      <vt:lpstr>These are the Assessment objectives for photography. What do you think they mean? Make notes of what you think next to each one.</vt:lpstr>
      <vt:lpstr>The make up of your course:</vt:lpstr>
      <vt:lpstr>PowerPoint Presentation</vt:lpstr>
      <vt:lpstr>PowerPoint Presentation</vt:lpstr>
      <vt:lpstr>Key language in the marking criteria:</vt:lpstr>
      <vt:lpstr>Put these 3 pictures in order of quality. What grades would you give them? 3= D...      4= low C...       5= high C/low B...     6 = solid B...    7= A...      8=A*...    9=A**</vt:lpstr>
      <vt:lpstr>AO1: Artists</vt:lpstr>
      <vt:lpstr>AO1: Artists</vt:lpstr>
      <vt:lpstr>AO1: Artists</vt:lpstr>
      <vt:lpstr>What will you aim to do in your own project in order to get the higher marks with artist links in AO1?</vt:lpstr>
      <vt:lpstr>AO2: Experiments</vt:lpstr>
      <vt:lpstr>PowerPoint Presentation</vt:lpstr>
      <vt:lpstr>AO2: Top tips for top experiments!</vt:lpstr>
      <vt:lpstr>AO2: Top tips for top experiments!</vt:lpstr>
      <vt:lpstr>What will you aim to do in your own project in order to get the higher marks in your experiments for AO2?</vt:lpstr>
      <vt:lpstr>AO3: Recording ideas</vt:lpstr>
      <vt:lpstr>AO3: Recording your ideas what do you think will help you to get higher marks for each of these options in AO3?</vt:lpstr>
      <vt:lpstr>AO4: Present a personal and meaningful response that realises intentions and demonstrates understanding of visual language.</vt:lpstr>
      <vt:lpstr>Watch this video of the sketchbook to go with this student’s project.</vt:lpstr>
      <vt:lpstr>AO4: Realising intentions</vt:lpstr>
    </vt:vector>
  </TitlesOfParts>
  <Company>Arrow Vale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GCSE Marking Criteria</dc:title>
  <dc:creator>Wilson, L Miss</dc:creator>
  <cp:lastModifiedBy>lwilson</cp:lastModifiedBy>
  <cp:revision>8</cp:revision>
  <dcterms:created xsi:type="dcterms:W3CDTF">2017-03-16T08:36:27Z</dcterms:created>
  <dcterms:modified xsi:type="dcterms:W3CDTF">2017-03-16T09:39:23Z</dcterms:modified>
</cp:coreProperties>
</file>